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505"/>
    <a:srgbClr val="CC00FF"/>
    <a:srgbClr val="00FFFF"/>
    <a:srgbClr val="00FF00"/>
    <a:srgbClr val="FF5050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22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8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8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1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780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28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01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14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6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75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9F922-7ED8-4FE4-BB98-99E4E5DC292C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4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/>
          <p:cNvSpPr/>
          <p:nvPr/>
        </p:nvSpPr>
        <p:spPr>
          <a:xfrm>
            <a:off x="1652954" y="1206691"/>
            <a:ext cx="970671" cy="886264"/>
          </a:xfrm>
          <a:prstGeom prst="halfFrame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6" name="Half Frame 5"/>
          <p:cNvSpPr/>
          <p:nvPr/>
        </p:nvSpPr>
        <p:spPr>
          <a:xfrm rot="16200000">
            <a:off x="1610751" y="4691507"/>
            <a:ext cx="970671" cy="886264"/>
          </a:xfrm>
          <a:prstGeom prst="halfFrame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7" name="Half Frame 6"/>
          <p:cNvSpPr/>
          <p:nvPr/>
        </p:nvSpPr>
        <p:spPr>
          <a:xfrm rot="5400000">
            <a:off x="10079936" y="1268475"/>
            <a:ext cx="970671" cy="886264"/>
          </a:xfrm>
          <a:prstGeom prst="halfFrame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8" name="Half Frame 7"/>
          <p:cNvSpPr/>
          <p:nvPr/>
        </p:nvSpPr>
        <p:spPr>
          <a:xfrm rot="10800000">
            <a:off x="10125588" y="4733711"/>
            <a:ext cx="970671" cy="886264"/>
          </a:xfrm>
          <a:prstGeom prst="halfFrame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96086" y="1666415"/>
            <a:ext cx="8426548" cy="29084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n w="6600">
                  <a:noFill/>
                  <a:prstDash val="solid"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  <a:r>
              <a:rPr lang="en-US" sz="7500" b="1" dirty="0" smtClean="0">
                <a:ln w="6600">
                  <a:noFill/>
                  <a:prstDash val="solid"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Exclusive</a:t>
            </a:r>
          </a:p>
          <a:p>
            <a:r>
              <a:rPr lang="en-US" sz="5400" b="1" dirty="0" smtClean="0">
                <a:ln w="6600">
                  <a:solidFill>
                    <a:srgbClr val="CC00FF"/>
                  </a:solidFill>
                  <a:prstDash val="solid"/>
                </a:ln>
                <a:solidFill>
                  <a:srgbClr val="00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5400" b="1" dirty="0" smtClean="0">
                <a:ln w="6600">
                  <a:noFill/>
                  <a:prstDash val="solid"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Value Added Distributor</a:t>
            </a:r>
            <a:endParaRPr lang="en-US" sz="5400" b="1" dirty="0">
              <a:ln w="6600">
                <a:noFill/>
                <a:prstDash val="solid"/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58106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datacenter.png"/>
          <p:cNvPicPr>
            <a:picLocks noChangeAspect="1"/>
          </p:cNvPicPr>
          <p:nvPr/>
        </p:nvPicPr>
        <p:blipFill>
          <a:blip r:embed="rId3" cstate="print"/>
          <a:srcRect b="44896"/>
          <a:stretch>
            <a:fillRect/>
          </a:stretch>
        </p:blipFill>
        <p:spPr>
          <a:xfrm>
            <a:off x="2842233" y="4813356"/>
            <a:ext cx="5764571" cy="1533417"/>
          </a:xfrm>
          <a:prstGeom prst="rect">
            <a:avLst/>
          </a:prstGeom>
        </p:spPr>
      </p:pic>
      <p:sp>
        <p:nvSpPr>
          <p:cNvPr id="65" name="Diagonal Stripe 64"/>
          <p:cNvSpPr/>
          <p:nvPr/>
        </p:nvSpPr>
        <p:spPr bwMode="auto">
          <a:xfrm rot="16200000">
            <a:off x="6500368" y="4135834"/>
            <a:ext cx="2245058" cy="2176818"/>
          </a:xfrm>
          <a:prstGeom prst="diagStripe">
            <a:avLst>
              <a:gd name="adj" fmla="val 78841"/>
            </a:avLst>
          </a:prstGeom>
          <a:solidFill>
            <a:schemeClr val="bg1">
              <a:lumMod val="75000"/>
              <a:alpha val="50000"/>
            </a:schemeClr>
          </a:solidFill>
          <a:ln w="9525" cap="flat" cmpd="sng" algn="ctr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31000">
                  <a:srgbClr val="1F326C">
                    <a:alpha val="20000"/>
                  </a:srgbClr>
                </a:gs>
                <a:gs pos="73000">
                  <a:srgbClr val="1F326C">
                    <a:alpha val="25000"/>
                  </a:srgb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45720" rIns="27432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auto" latinLnBrk="0" hangingPunct="0">
              <a:lnSpc>
                <a:spcPts val="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Diagonal Stripe 65"/>
          <p:cNvSpPr/>
          <p:nvPr/>
        </p:nvSpPr>
        <p:spPr bwMode="auto">
          <a:xfrm rot="5400000" flipH="1">
            <a:off x="2763156" y="4135834"/>
            <a:ext cx="2245058" cy="2176818"/>
          </a:xfrm>
          <a:prstGeom prst="diagStripe">
            <a:avLst>
              <a:gd name="adj" fmla="val 78841"/>
            </a:avLst>
          </a:prstGeom>
          <a:solidFill>
            <a:schemeClr val="bg1">
              <a:lumMod val="75000"/>
              <a:alpha val="50000"/>
            </a:schemeClr>
          </a:solidFill>
          <a:ln w="9525" cap="flat" cmpd="sng" algn="ctr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31000">
                  <a:srgbClr val="1F326C">
                    <a:alpha val="20000"/>
                  </a:srgbClr>
                </a:gs>
                <a:gs pos="73000">
                  <a:srgbClr val="1F326C">
                    <a:alpha val="25000"/>
                  </a:srgb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45720" rIns="27432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auto" latinLnBrk="0" hangingPunct="0">
              <a:lnSpc>
                <a:spcPts val="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Diagonal Stripe 66"/>
          <p:cNvSpPr/>
          <p:nvPr/>
        </p:nvSpPr>
        <p:spPr bwMode="auto">
          <a:xfrm rot="5400000" flipH="1">
            <a:off x="3256749" y="4135834"/>
            <a:ext cx="2245058" cy="2176818"/>
          </a:xfrm>
          <a:prstGeom prst="diagStripe">
            <a:avLst>
              <a:gd name="adj" fmla="val 78841"/>
            </a:avLst>
          </a:prstGeom>
          <a:solidFill>
            <a:schemeClr val="bg1">
              <a:lumMod val="75000"/>
              <a:alpha val="50000"/>
            </a:schemeClr>
          </a:solidFill>
          <a:ln w="9525" cap="flat" cmpd="sng" algn="ctr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31000">
                  <a:srgbClr val="1F326C">
                    <a:alpha val="20000"/>
                  </a:srgbClr>
                </a:gs>
                <a:gs pos="73000">
                  <a:srgbClr val="1F326C">
                    <a:alpha val="25000"/>
                  </a:srgb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45720" rIns="27432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auto" latinLnBrk="0" hangingPunct="0">
              <a:lnSpc>
                <a:spcPts val="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Diagonal Stripe 67"/>
          <p:cNvSpPr/>
          <p:nvPr/>
        </p:nvSpPr>
        <p:spPr bwMode="auto">
          <a:xfrm rot="16200000">
            <a:off x="6024960" y="4135834"/>
            <a:ext cx="2245058" cy="2176818"/>
          </a:xfrm>
          <a:prstGeom prst="diagStripe">
            <a:avLst>
              <a:gd name="adj" fmla="val 78841"/>
            </a:avLst>
          </a:prstGeom>
          <a:solidFill>
            <a:schemeClr val="bg1">
              <a:lumMod val="75000"/>
              <a:alpha val="50000"/>
            </a:schemeClr>
          </a:solidFill>
          <a:ln w="9525" cap="flat" cmpd="sng" algn="ctr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31000">
                  <a:srgbClr val="1F326C">
                    <a:alpha val="20000"/>
                  </a:srgbClr>
                </a:gs>
                <a:gs pos="73000">
                  <a:srgbClr val="1F326C">
                    <a:alpha val="25000"/>
                  </a:srgb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45720" rIns="27432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auto" latinLnBrk="0" hangingPunct="0">
              <a:lnSpc>
                <a:spcPts val="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9" name="Picture 68" descr="internal-bldg-bk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37005" y="2059406"/>
            <a:ext cx="3905065" cy="2953097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8717787" y="4038591"/>
            <a:ext cx="1519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505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Internal </a:t>
            </a: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505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Attacks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FF0505"/>
              </a:solidFill>
              <a:effectLst/>
              <a:uLnTx/>
              <a:uFillTx/>
              <a:latin typeface="Helvetica" pitchFamily="34" charset="0"/>
              <a:ea typeface="+mn-ea"/>
              <a:cs typeface="+mn-c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993317" y="5061759"/>
            <a:ext cx="150874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Data Center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Systems and Admins</a:t>
            </a:r>
          </a:p>
        </p:txBody>
      </p:sp>
      <p:grpSp>
        <p:nvGrpSpPr>
          <p:cNvPr id="72" name="Group 81"/>
          <p:cNvGrpSpPr/>
          <p:nvPr/>
        </p:nvGrpSpPr>
        <p:grpSpPr>
          <a:xfrm>
            <a:off x="6946298" y="3055953"/>
            <a:ext cx="3341491" cy="1005337"/>
            <a:chOff x="5816325" y="1702923"/>
            <a:chExt cx="3341491" cy="1005337"/>
          </a:xfrm>
        </p:grpSpPr>
        <p:grpSp>
          <p:nvGrpSpPr>
            <p:cNvPr id="73" name="Group 21"/>
            <p:cNvGrpSpPr/>
            <p:nvPr/>
          </p:nvGrpSpPr>
          <p:grpSpPr>
            <a:xfrm>
              <a:off x="5816325" y="1702923"/>
              <a:ext cx="3341491" cy="1005337"/>
              <a:chOff x="5104112" y="2282270"/>
              <a:chExt cx="2829515" cy="860917"/>
            </a:xfrm>
          </p:grpSpPr>
          <p:sp>
            <p:nvSpPr>
              <p:cNvPr id="78" name="Rectangle 77"/>
              <p:cNvSpPr/>
              <p:nvPr/>
            </p:nvSpPr>
            <p:spPr bwMode="auto">
              <a:xfrm>
                <a:off x="5104112" y="2282270"/>
                <a:ext cx="2829515" cy="275129"/>
              </a:xfrm>
              <a:prstGeom prst="rect">
                <a:avLst/>
              </a:prstGeom>
              <a:solidFill>
                <a:srgbClr val="003768">
                  <a:alpha val="25000"/>
                </a:srgbClr>
              </a:solidFill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 bwMode="auto">
              <a:xfrm>
                <a:off x="5104112" y="2575164"/>
                <a:ext cx="2829515" cy="275129"/>
              </a:xfrm>
              <a:prstGeom prst="rect">
                <a:avLst/>
              </a:prstGeom>
              <a:solidFill>
                <a:srgbClr val="003768">
                  <a:alpha val="25000"/>
                </a:srgbClr>
              </a:solidFill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 bwMode="auto">
              <a:xfrm>
                <a:off x="5104112" y="2868058"/>
                <a:ext cx="2829515" cy="275129"/>
              </a:xfrm>
              <a:prstGeom prst="rect">
                <a:avLst/>
              </a:prstGeom>
              <a:solidFill>
                <a:srgbClr val="003768">
                  <a:alpha val="25000"/>
                </a:srgbClr>
              </a:solidFill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4" name="Group 71"/>
            <p:cNvGrpSpPr/>
            <p:nvPr/>
          </p:nvGrpSpPr>
          <p:grpSpPr>
            <a:xfrm>
              <a:off x="6054704" y="1702972"/>
              <a:ext cx="1527653" cy="1002558"/>
              <a:chOff x="5828387" y="2282312"/>
              <a:chExt cx="1293589" cy="858536"/>
            </a:xfrm>
          </p:grpSpPr>
          <p:sp>
            <p:nvSpPr>
              <p:cNvPr id="75" name="Rectangle 74"/>
              <p:cNvSpPr/>
              <p:nvPr/>
            </p:nvSpPr>
            <p:spPr bwMode="auto">
              <a:xfrm>
                <a:off x="5828387" y="2282312"/>
                <a:ext cx="1293589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Usage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Audit</a:t>
                </a:r>
              </a:p>
            </p:txBody>
          </p:sp>
          <p:sp>
            <p:nvSpPr>
              <p:cNvPr id="76" name="Rectangle 75"/>
              <p:cNvSpPr/>
              <p:nvPr/>
            </p:nvSpPr>
            <p:spPr bwMode="auto">
              <a:xfrm>
                <a:off x="5828391" y="2575206"/>
                <a:ext cx="1290117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User Rights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Management</a:t>
                </a:r>
              </a:p>
            </p:txBody>
          </p:sp>
          <p:sp>
            <p:nvSpPr>
              <p:cNvPr id="77" name="Rectangle 76"/>
              <p:cNvSpPr/>
              <p:nvPr/>
            </p:nvSpPr>
            <p:spPr bwMode="auto">
              <a:xfrm>
                <a:off x="5828387" y="2865719"/>
                <a:ext cx="1293589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Access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Control</a:t>
                </a:r>
              </a:p>
            </p:txBody>
          </p:sp>
        </p:grpSp>
      </p:grpSp>
      <p:grpSp>
        <p:nvGrpSpPr>
          <p:cNvPr id="81" name="Group 77"/>
          <p:cNvGrpSpPr/>
          <p:nvPr/>
        </p:nvGrpSpPr>
        <p:grpSpPr>
          <a:xfrm>
            <a:off x="1145833" y="2981896"/>
            <a:ext cx="3425589" cy="1030705"/>
            <a:chOff x="15860" y="1674825"/>
            <a:chExt cx="3425589" cy="1030705"/>
          </a:xfrm>
        </p:grpSpPr>
        <p:grpSp>
          <p:nvGrpSpPr>
            <p:cNvPr id="82" name="Group 21"/>
            <p:cNvGrpSpPr/>
            <p:nvPr/>
          </p:nvGrpSpPr>
          <p:grpSpPr>
            <a:xfrm>
              <a:off x="15860" y="1674825"/>
              <a:ext cx="3341491" cy="1013881"/>
              <a:chOff x="5104112" y="2282270"/>
              <a:chExt cx="2829515" cy="868235"/>
            </a:xfrm>
            <a:solidFill>
              <a:srgbClr val="F0AB00">
                <a:alpha val="25000"/>
              </a:srgbClr>
            </a:solidFill>
          </p:grpSpPr>
          <p:sp>
            <p:nvSpPr>
              <p:cNvPr id="87" name="Rectangle 86"/>
              <p:cNvSpPr/>
              <p:nvPr/>
            </p:nvSpPr>
            <p:spPr bwMode="auto">
              <a:xfrm>
                <a:off x="5104112" y="2282270"/>
                <a:ext cx="2829515" cy="275129"/>
              </a:xfrm>
              <a:prstGeom prst="rect">
                <a:avLst/>
              </a:prstGeom>
              <a:grpFill/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 bwMode="auto">
              <a:xfrm>
                <a:off x="5104112" y="2575164"/>
                <a:ext cx="2829515" cy="275129"/>
              </a:xfrm>
              <a:prstGeom prst="rect">
                <a:avLst/>
              </a:prstGeom>
              <a:grpFill/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5104112" y="2875376"/>
                <a:ext cx="2829515" cy="275129"/>
              </a:xfrm>
              <a:prstGeom prst="rect">
                <a:avLst/>
              </a:prstGeom>
              <a:grpFill/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3" name="Group 70"/>
            <p:cNvGrpSpPr/>
            <p:nvPr/>
          </p:nvGrpSpPr>
          <p:grpSpPr>
            <a:xfrm>
              <a:off x="1892589" y="1691097"/>
              <a:ext cx="1548860" cy="1014433"/>
              <a:chOff x="2247152" y="2272143"/>
              <a:chExt cx="1311546" cy="868705"/>
            </a:xfrm>
          </p:grpSpPr>
          <p:sp>
            <p:nvSpPr>
              <p:cNvPr id="84" name="Rectangle 83"/>
              <p:cNvSpPr/>
              <p:nvPr/>
            </p:nvSpPr>
            <p:spPr bwMode="auto">
              <a:xfrm>
                <a:off x="2265109" y="2272143"/>
                <a:ext cx="1293589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Tech. Attack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Protection</a:t>
                </a:r>
              </a:p>
            </p:txBody>
          </p:sp>
          <p:sp>
            <p:nvSpPr>
              <p:cNvPr id="85" name="Rectangle 84"/>
              <p:cNvSpPr/>
              <p:nvPr/>
            </p:nvSpPr>
            <p:spPr bwMode="auto">
              <a:xfrm>
                <a:off x="2255173" y="2575206"/>
                <a:ext cx="1293590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Logic Attack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Protection</a:t>
                </a:r>
              </a:p>
            </p:txBody>
          </p:sp>
          <p:sp>
            <p:nvSpPr>
              <p:cNvPr id="86" name="Rectangle 85"/>
              <p:cNvSpPr/>
              <p:nvPr/>
            </p:nvSpPr>
            <p:spPr bwMode="auto">
              <a:xfrm>
                <a:off x="2247152" y="2865719"/>
                <a:ext cx="1293590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Fraud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Prevention</a:t>
                </a:r>
              </a:p>
            </p:txBody>
          </p:sp>
        </p:grpSp>
      </p:grpSp>
      <p:grpSp>
        <p:nvGrpSpPr>
          <p:cNvPr id="90" name="Group 75"/>
          <p:cNvGrpSpPr/>
          <p:nvPr/>
        </p:nvGrpSpPr>
        <p:grpSpPr>
          <a:xfrm>
            <a:off x="159424" y="1782927"/>
            <a:ext cx="5030784" cy="2720540"/>
            <a:chOff x="-506090" y="824200"/>
            <a:chExt cx="5030784" cy="2720540"/>
          </a:xfrm>
        </p:grpSpPr>
        <p:pic>
          <p:nvPicPr>
            <p:cNvPr id="91" name="Picture 90" descr="external-globe-bkg.pn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-506090" y="824200"/>
              <a:ext cx="5030784" cy="2720540"/>
            </a:xfrm>
            <a:prstGeom prst="rect">
              <a:avLst/>
            </a:prstGeom>
          </p:spPr>
        </p:pic>
        <p:pic>
          <p:nvPicPr>
            <p:cNvPr id="92" name="Picture 91" descr="user-red.pn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flipH="1">
              <a:off x="898292" y="1701452"/>
              <a:ext cx="278722" cy="349104"/>
            </a:xfrm>
            <a:prstGeom prst="rect">
              <a:avLst/>
            </a:prstGeom>
          </p:spPr>
        </p:pic>
        <p:pic>
          <p:nvPicPr>
            <p:cNvPr id="93" name="Picture 92" descr="user-blue.pn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flipH="1">
              <a:off x="898292" y="2367572"/>
              <a:ext cx="278722" cy="349104"/>
            </a:xfrm>
            <a:prstGeom prst="rect">
              <a:avLst/>
            </a:prstGeom>
          </p:spPr>
        </p:pic>
        <p:pic>
          <p:nvPicPr>
            <p:cNvPr id="94" name="Picture 93" descr="user-red.pn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flipH="1">
              <a:off x="1126073" y="2026797"/>
              <a:ext cx="278722" cy="349104"/>
            </a:xfrm>
            <a:prstGeom prst="rect">
              <a:avLst/>
            </a:prstGeom>
          </p:spPr>
        </p:pic>
      </p:grpSp>
      <p:sp>
        <p:nvSpPr>
          <p:cNvPr id="95" name="TextBox 94"/>
          <p:cNvSpPr txBox="1"/>
          <p:nvPr/>
        </p:nvSpPr>
        <p:spPr>
          <a:xfrm>
            <a:off x="1327061" y="3984154"/>
            <a:ext cx="15806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505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External </a:t>
            </a: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505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Attacks</a:t>
            </a:r>
          </a:p>
        </p:txBody>
      </p:sp>
      <p:grpSp>
        <p:nvGrpSpPr>
          <p:cNvPr id="96" name="Group 86"/>
          <p:cNvGrpSpPr/>
          <p:nvPr/>
        </p:nvGrpSpPr>
        <p:grpSpPr>
          <a:xfrm>
            <a:off x="3241382" y="4421815"/>
            <a:ext cx="4389004" cy="2051053"/>
            <a:chOff x="2528690" y="3559517"/>
            <a:chExt cx="3716529" cy="1756412"/>
          </a:xfrm>
        </p:grpSpPr>
        <p:sp>
          <p:nvSpPr>
            <p:cNvPr id="97" name="Rectangle 96"/>
            <p:cNvSpPr/>
            <p:nvPr/>
          </p:nvSpPr>
          <p:spPr bwMode="auto">
            <a:xfrm rot="2700000" flipH="1">
              <a:off x="5434820" y="4210632"/>
              <a:ext cx="1345670" cy="2751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45720" rIns="2743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Discovery &amp;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Classification</a:t>
              </a:r>
            </a:p>
          </p:txBody>
        </p:sp>
        <p:sp>
          <p:nvSpPr>
            <p:cNvPr id="98" name="Rectangle 97"/>
            <p:cNvSpPr/>
            <p:nvPr/>
          </p:nvSpPr>
          <p:spPr bwMode="auto">
            <a:xfrm rot="2700000" flipH="1">
              <a:off x="5200439" y="4365459"/>
              <a:ext cx="1351338" cy="2751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45720" rIns="2743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Privileged User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Monitoring</a:t>
              </a:r>
            </a:p>
          </p:txBody>
        </p:sp>
        <p:sp>
          <p:nvSpPr>
            <p:cNvPr id="99" name="Rectangle 98"/>
            <p:cNvSpPr/>
            <p:nvPr/>
          </p:nvSpPr>
          <p:spPr bwMode="auto">
            <a:xfrm rot="18900000" flipH="1">
              <a:off x="2528690" y="4105321"/>
              <a:ext cx="1446242" cy="2751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45720" rIns="2743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Vulnerability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Scanning</a:t>
              </a:r>
            </a:p>
          </p:txBody>
        </p:sp>
        <p:sp>
          <p:nvSpPr>
            <p:cNvPr id="100" name="Rectangle 99"/>
            <p:cNvSpPr/>
            <p:nvPr/>
          </p:nvSpPr>
          <p:spPr bwMode="auto">
            <a:xfrm rot="18854935" flipH="1">
              <a:off x="2613584" y="4300158"/>
              <a:ext cx="1756412" cy="2751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45720" rIns="2743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Virtual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Patching</a:t>
              </a:r>
            </a:p>
          </p:txBody>
        </p:sp>
      </p:grpSp>
      <p:grpSp>
        <p:nvGrpSpPr>
          <p:cNvPr id="101" name="Group 162"/>
          <p:cNvGrpSpPr/>
          <p:nvPr/>
        </p:nvGrpSpPr>
        <p:grpSpPr>
          <a:xfrm>
            <a:off x="4401144" y="2242781"/>
            <a:ext cx="2649014" cy="2619429"/>
            <a:chOff x="3510756" y="1585913"/>
            <a:chExt cx="2243138" cy="2243138"/>
          </a:xfrm>
        </p:grpSpPr>
        <p:sp>
          <p:nvSpPr>
            <p:cNvPr id="102" name="Pie 101"/>
            <p:cNvSpPr/>
            <p:nvPr/>
          </p:nvSpPr>
          <p:spPr bwMode="auto">
            <a:xfrm>
              <a:off x="3510756" y="1585913"/>
              <a:ext cx="2243137" cy="2243137"/>
            </a:xfrm>
            <a:prstGeom prst="pie">
              <a:avLst>
                <a:gd name="adj1" fmla="val 7189052"/>
                <a:gd name="adj2" fmla="val 14422836"/>
              </a:avLst>
            </a:prstGeom>
            <a:solidFill>
              <a:srgbClr val="82243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 rot="16200000">
              <a:off x="3605214" y="1678343"/>
              <a:ext cx="2054226" cy="2063038"/>
            </a:xfrm>
            <a:prstGeom prst="rect">
              <a:avLst/>
            </a:prstGeom>
          </p:spPr>
          <p:txBody>
            <a:bodyPr vert="horz" wrap="none" anchor="t" anchorCtr="0">
              <a:prstTxWarp prst="textArchDown">
                <a:avLst>
                  <a:gd name="adj" fmla="val 12590216"/>
                </a:avLst>
              </a:prstTxWarp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Helvetica" pitchFamily="34" charset="0"/>
                  <a:ea typeface="+mn-ea"/>
                  <a:cs typeface="+mn-cs"/>
                </a:rPr>
                <a:t>Web Application Firewall</a:t>
              </a:r>
            </a:p>
          </p:txBody>
        </p:sp>
        <p:grpSp>
          <p:nvGrpSpPr>
            <p:cNvPr id="104" name="Group 100"/>
            <p:cNvGrpSpPr/>
            <p:nvPr/>
          </p:nvGrpSpPr>
          <p:grpSpPr>
            <a:xfrm>
              <a:off x="3510757" y="1585913"/>
              <a:ext cx="2243137" cy="2243137"/>
              <a:chOff x="3510757" y="1585913"/>
              <a:chExt cx="2243137" cy="2243137"/>
            </a:xfrm>
          </p:grpSpPr>
          <p:sp>
            <p:nvSpPr>
              <p:cNvPr id="108" name="Pie 107"/>
              <p:cNvSpPr/>
              <p:nvPr/>
            </p:nvSpPr>
            <p:spPr bwMode="auto">
              <a:xfrm rot="7200000">
                <a:off x="3510757" y="1585913"/>
                <a:ext cx="2243137" cy="2243137"/>
              </a:xfrm>
              <a:prstGeom prst="pie">
                <a:avLst>
                  <a:gd name="adj1" fmla="val 7189052"/>
                  <a:gd name="adj2" fmla="val 14422836"/>
                </a:avLst>
              </a:prstGeom>
              <a:solidFill>
                <a:srgbClr val="F0AB00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>
              <a:xfrm rot="1800000">
                <a:off x="3582987" y="1703744"/>
                <a:ext cx="2054226" cy="2063038"/>
              </a:xfrm>
              <a:prstGeom prst="rect">
                <a:avLst/>
              </a:prstGeom>
            </p:spPr>
            <p:txBody>
              <a:bodyPr vert="horz" wrap="none" anchor="t" anchorCtr="0">
                <a:prstTxWarp prst="textArchUp">
                  <a:avLst/>
                </a:prstTxWarp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File Security</a:t>
                </a:r>
              </a:p>
            </p:txBody>
          </p:sp>
        </p:grpSp>
        <p:grpSp>
          <p:nvGrpSpPr>
            <p:cNvPr id="105" name="Group 102"/>
            <p:cNvGrpSpPr/>
            <p:nvPr/>
          </p:nvGrpSpPr>
          <p:grpSpPr>
            <a:xfrm>
              <a:off x="3510756" y="1585914"/>
              <a:ext cx="2243137" cy="2243137"/>
              <a:chOff x="3510756" y="1585914"/>
              <a:chExt cx="2243137" cy="2243137"/>
            </a:xfrm>
          </p:grpSpPr>
          <p:sp>
            <p:nvSpPr>
              <p:cNvPr id="106" name="Pie 105"/>
              <p:cNvSpPr/>
              <p:nvPr/>
            </p:nvSpPr>
            <p:spPr bwMode="auto">
              <a:xfrm rot="14400000">
                <a:off x="3510756" y="1585914"/>
                <a:ext cx="2243137" cy="2243137"/>
              </a:xfrm>
              <a:prstGeom prst="pie">
                <a:avLst>
                  <a:gd name="adj1" fmla="val 7189052"/>
                  <a:gd name="adj2" fmla="val 14422836"/>
                </a:avLst>
              </a:prstGeom>
              <a:solidFill>
                <a:srgbClr val="284E3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07" name="Rectangle 106"/>
              <p:cNvSpPr/>
              <p:nvPr/>
            </p:nvSpPr>
            <p:spPr>
              <a:xfrm rot="9000000">
                <a:off x="3605212" y="1678344"/>
                <a:ext cx="2054226" cy="2063038"/>
              </a:xfrm>
              <a:prstGeom prst="rect">
                <a:avLst/>
              </a:prstGeom>
            </p:spPr>
            <p:txBody>
              <a:bodyPr vert="horz" wrap="none" anchor="t" anchorCtr="0">
                <a:prstTxWarp prst="textArchDown">
                  <a:avLst>
                    <a:gd name="adj" fmla="val 12590216"/>
                  </a:avLst>
                </a:prstTxWarp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Database</a:t>
                </a: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Calibri Light" panose="020F0302020204030204"/>
                    <a:ea typeface="+mn-ea"/>
                    <a:cs typeface="+mn-cs"/>
                  </a:rPr>
                  <a:t> </a:t>
                </a: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Helvetica" panose="020B0604020202020204" pitchFamily="34" charset="0"/>
                    <a:ea typeface="+mn-ea"/>
                    <a:cs typeface="Helvetica" panose="020B0604020202020204" pitchFamily="34" charset="0"/>
                  </a:rPr>
                  <a:t>Security</a:t>
                </a:r>
              </a:p>
            </p:txBody>
          </p:sp>
        </p:grpSp>
      </p:grpSp>
      <p:grpSp>
        <p:nvGrpSpPr>
          <p:cNvPr id="110" name="Group 163"/>
          <p:cNvGrpSpPr/>
          <p:nvPr/>
        </p:nvGrpSpPr>
        <p:grpSpPr>
          <a:xfrm>
            <a:off x="4391662" y="2244634"/>
            <a:ext cx="2650887" cy="2621280"/>
            <a:chOff x="3509963" y="1587501"/>
            <a:chExt cx="2244724" cy="2244724"/>
          </a:xfrm>
        </p:grpSpPr>
        <p:grpSp>
          <p:nvGrpSpPr>
            <p:cNvPr id="111" name="Group 98"/>
            <p:cNvGrpSpPr/>
            <p:nvPr/>
          </p:nvGrpSpPr>
          <p:grpSpPr>
            <a:xfrm>
              <a:off x="3509963" y="1587501"/>
              <a:ext cx="2244724" cy="2244724"/>
              <a:chOff x="3509963" y="1587501"/>
              <a:chExt cx="2244724" cy="2244724"/>
            </a:xfrm>
          </p:grpSpPr>
          <p:sp>
            <p:nvSpPr>
              <p:cNvPr id="113" name="Oval 112"/>
              <p:cNvSpPr/>
              <p:nvPr/>
            </p:nvSpPr>
            <p:spPr bwMode="auto">
              <a:xfrm>
                <a:off x="3509963" y="1587501"/>
                <a:ext cx="2244724" cy="2244724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14" name="Oval 113"/>
              <p:cNvSpPr/>
              <p:nvPr/>
            </p:nvSpPr>
            <p:spPr bwMode="auto">
              <a:xfrm>
                <a:off x="3729038" y="1806576"/>
                <a:ext cx="1806574" cy="1806574"/>
              </a:xfrm>
              <a:prstGeom prst="ellipse">
                <a:avLst/>
              </a:prstGeom>
              <a:solidFill>
                <a:schemeClr val="bg1">
                  <a:alpha val="5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p:grpSp>
        <p:pic>
          <p:nvPicPr>
            <p:cNvPr id="112" name="Picture 111" descr="imperva-bug-white.png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824287" y="1814512"/>
              <a:ext cx="1698668" cy="1669380"/>
            </a:xfrm>
            <a:prstGeom prst="rect">
              <a:avLst/>
            </a:prstGeom>
          </p:spPr>
        </p:pic>
      </p:grpSp>
      <p:grpSp>
        <p:nvGrpSpPr>
          <p:cNvPr id="115" name="Group 113"/>
          <p:cNvGrpSpPr/>
          <p:nvPr/>
        </p:nvGrpSpPr>
        <p:grpSpPr>
          <a:xfrm>
            <a:off x="4912446" y="2837603"/>
            <a:ext cx="1384306" cy="1443786"/>
            <a:chOff x="3910013" y="2120369"/>
            <a:chExt cx="1172206" cy="1236381"/>
          </a:xfrm>
        </p:grpSpPr>
        <p:pic>
          <p:nvPicPr>
            <p:cNvPr id="116" name="Picture 115" descr="imperva_databases.png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680055" y="2951444"/>
              <a:ext cx="402164" cy="405306"/>
            </a:xfrm>
            <a:prstGeom prst="rect">
              <a:avLst/>
            </a:prstGeom>
          </p:spPr>
        </p:pic>
        <p:pic>
          <p:nvPicPr>
            <p:cNvPr id="117" name="Picture 116" descr="imperva_files.png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732852" y="2120369"/>
              <a:ext cx="292197" cy="439867"/>
            </a:xfrm>
            <a:prstGeom prst="rect">
              <a:avLst/>
            </a:prstGeom>
          </p:spPr>
        </p:pic>
        <p:pic>
          <p:nvPicPr>
            <p:cNvPr id="118" name="Picture 117" descr="imperva_webapps.png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910013" y="2546594"/>
              <a:ext cx="395880" cy="449293"/>
            </a:xfrm>
            <a:prstGeom prst="rect">
              <a:avLst/>
            </a:prstGeom>
          </p:spPr>
        </p:pic>
      </p:grpSp>
      <p:grpSp>
        <p:nvGrpSpPr>
          <p:cNvPr id="119" name="Group 39"/>
          <p:cNvGrpSpPr/>
          <p:nvPr/>
        </p:nvGrpSpPr>
        <p:grpSpPr>
          <a:xfrm>
            <a:off x="9088635" y="3136588"/>
            <a:ext cx="490148" cy="961055"/>
            <a:chOff x="7283714" y="2281011"/>
            <a:chExt cx="436041" cy="864621"/>
          </a:xfrm>
        </p:grpSpPr>
        <p:pic>
          <p:nvPicPr>
            <p:cNvPr id="120" name="Picture 119" descr="user-blue.pn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483738" y="2846678"/>
              <a:ext cx="236016" cy="298954"/>
            </a:xfrm>
            <a:prstGeom prst="rect">
              <a:avLst/>
            </a:prstGeom>
          </p:spPr>
        </p:pic>
        <p:pic>
          <p:nvPicPr>
            <p:cNvPr id="121" name="Picture 120" descr="user-red.pn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83739" y="2281011"/>
              <a:ext cx="236016" cy="298954"/>
            </a:xfrm>
            <a:prstGeom prst="rect">
              <a:avLst/>
            </a:prstGeom>
          </p:spPr>
        </p:pic>
        <p:pic>
          <p:nvPicPr>
            <p:cNvPr id="122" name="Picture 121" descr="user-blue.pn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283714" y="2560927"/>
              <a:ext cx="236016" cy="298954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242" y="-418422"/>
            <a:ext cx="5312675" cy="209398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8159" y="1166537"/>
            <a:ext cx="107570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 Only Pioneer Vendor focused on Data Center Security for Applications and Databases!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2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7" grpId="0" animBg="1"/>
      <p:bldP spid="68" grpId="0" animBg="1"/>
      <p:bldP spid="70" grpId="0"/>
      <p:bldP spid="71" grpId="0"/>
      <p:bldP spid="9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sailpoi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47" y="176464"/>
            <a:ext cx="5627077" cy="1080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08547" y="1637618"/>
            <a:ext cx="64970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Security is all about </a:t>
            </a:r>
            <a:r>
              <a:rPr kumimoji="0" lang="en-US" sz="4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Identity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916986" y="2019301"/>
            <a:ext cx="5788614" cy="4838699"/>
            <a:chOff x="1984300" y="-148806"/>
            <a:chExt cx="5949036" cy="51434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920"/>
            <a:stretch/>
          </p:blipFill>
          <p:spPr>
            <a:xfrm>
              <a:off x="1984300" y="-148806"/>
              <a:ext cx="5949036" cy="5143499"/>
            </a:xfrm>
            <a:prstGeom prst="rect">
              <a:avLst/>
            </a:prstGeom>
          </p:spPr>
        </p:pic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2663294" y="3468169"/>
              <a:ext cx="1570410" cy="2969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 is 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958818" y="3341254"/>
              <a:ext cx="1570410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Who</a:t>
              </a:r>
              <a:b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should</a:t>
              </a: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617997" y="1168687"/>
              <a:ext cx="1968553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Who</a:t>
              </a:r>
              <a:b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currently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109190" y="1709808"/>
              <a:ext cx="986168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has access?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210863" y="3889334"/>
              <a:ext cx="1066319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have access?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718972" y="3808722"/>
              <a:ext cx="1459054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access being used?</a:t>
              </a:r>
            </a:p>
          </p:txBody>
        </p:sp>
        <p:pic>
          <p:nvPicPr>
            <p:cNvPr id="14" name="Picture 2" descr="Image result for sailpoint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64077" y="2449628"/>
              <a:ext cx="1307458" cy="468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>
              <a:off x="3703320" y="2969341"/>
              <a:ext cx="1628971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Addresses the Identity</a:t>
              </a:r>
              <a:endParaRPr kumimoji="0" 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088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995678"/>
            <a:ext cx="48463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 user with privileged Access holds the keys to the </a:t>
            </a:r>
            <a:r>
              <a:rPr kumimoji="0" lang="en-US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00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KINGDOM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CC00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058" y="0"/>
            <a:ext cx="5264332" cy="109728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334001" y="1319348"/>
            <a:ext cx="6857999" cy="2262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Discover, Manage, Audit, and </a:t>
            </a:r>
            <a:r>
              <a:rPr kumimoji="0" lang="en-US" sz="4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Monitor </a:t>
            </a:r>
            <a:r>
              <a:rPr kumimoji="0" lang="en-US" sz="4700" b="0" i="0" u="none" strike="noStrike" kern="1200" cap="none" spc="0" normalizeH="0" baseline="0" noProof="0" dirty="0">
                <a:ln>
                  <a:noFill/>
                </a:ln>
                <a:solidFill>
                  <a:srgbClr val="00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Privileged</a:t>
            </a:r>
            <a:r>
              <a:rPr kumimoji="0" lang="en-US" sz="4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Accounts of all types.</a:t>
            </a:r>
          </a:p>
        </p:txBody>
      </p:sp>
    </p:spTree>
    <p:extLst>
      <p:ext uri="{BB962C8B-B14F-4D97-AF65-F5344CB8AC3E}">
        <p14:creationId xmlns:p14="http://schemas.microsoft.com/office/powerpoint/2010/main" val="2626195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111</Words>
  <Application>Microsoft Office PowerPoint</Application>
  <PresentationFormat>Widescreen</PresentationFormat>
  <Paragraphs>41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42</cp:revision>
  <dcterms:created xsi:type="dcterms:W3CDTF">2019-04-10T07:56:36Z</dcterms:created>
  <dcterms:modified xsi:type="dcterms:W3CDTF">2019-04-10T13:56:19Z</dcterms:modified>
</cp:coreProperties>
</file>

<file path=docProps/thumbnail.jpeg>
</file>